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82" r:id="rId5"/>
    <p:sldId id="326" r:id="rId6"/>
    <p:sldId id="2496" r:id="rId7"/>
    <p:sldId id="2498" r:id="rId8"/>
    <p:sldId id="2483" r:id="rId9"/>
    <p:sldId id="2494" r:id="rId10"/>
    <p:sldId id="2499" r:id="rId11"/>
    <p:sldId id="2493" r:id="rId12"/>
    <p:sldId id="2500" r:id="rId13"/>
    <p:sldId id="2495" r:id="rId14"/>
    <p:sldId id="2484" r:id="rId15"/>
    <p:sldId id="2485" r:id="rId16"/>
    <p:sldId id="2486" r:id="rId17"/>
    <p:sldId id="2487" r:id="rId18"/>
    <p:sldId id="2491" r:id="rId19"/>
    <p:sldId id="2492" r:id="rId20"/>
    <p:sldId id="2490" r:id="rId21"/>
    <p:sldId id="2488" r:id="rId22"/>
    <p:sldId id="248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685" y="72"/>
      </p:cViewPr>
      <p:guideLst>
        <p:guide orient="horz" pos="1992"/>
        <p:guide pos="288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4261" y="5922147"/>
            <a:ext cx="3875485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28950" y="3608513"/>
            <a:ext cx="30861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350" cap="all" baseline="0"/>
            </a:lvl1pPr>
          </a:lstStyle>
          <a:p>
            <a:r>
              <a:rPr lang="en-US" spc="225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127" y="2445640"/>
            <a:ext cx="8617744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750"/>
              </a:spcBef>
              <a:defRPr sz="3000" cap="all" spc="225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0"/>
            <a:ext cx="4062413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3" y="1661167"/>
            <a:ext cx="3484685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900" smtClean="0"/>
              <a:pPr/>
              <a:t>‹#›</a:t>
            </a:fld>
            <a:endParaRPr lang="en-US" sz="9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12037"/>
            <a:ext cx="4422914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0285" y="6303970"/>
            <a:ext cx="2261235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6777" y="1660810"/>
            <a:ext cx="8090453" cy="830649"/>
          </a:xfrm>
        </p:spPr>
        <p:txBody>
          <a:bodyPr>
            <a:noAutofit/>
          </a:bodyPr>
          <a:lstStyle/>
          <a:p>
            <a:r>
              <a:rPr lang="en-US" sz="3000" spc="225"/>
              <a:t>Click to edit Master title style</a:t>
            </a:r>
            <a:endParaRPr lang="en-US" sz="3000" spc="225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4261" y="5137999"/>
            <a:ext cx="3875485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146" y="3903126"/>
            <a:ext cx="2298501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2750" y="3893335"/>
            <a:ext cx="2298501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4354" y="3903126"/>
            <a:ext cx="2298501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316076" y="3098985"/>
            <a:ext cx="54864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4297680" y="3098985"/>
            <a:ext cx="54864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7279284" y="3098985"/>
            <a:ext cx="54864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>
            <a:normAutofit/>
          </a:bodyPr>
          <a:lstStyle>
            <a:lvl1pPr algn="ctr">
              <a:defRPr lang="en-US" sz="2100" kern="1200" spc="113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75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75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5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1614" y="642934"/>
            <a:ext cx="363474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405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01615" y="2078875"/>
            <a:ext cx="3086100" cy="3798888"/>
          </a:xfrm>
        </p:spPr>
        <p:txBody>
          <a:bodyPr>
            <a:noAutofit/>
          </a:bodyPr>
          <a:lstStyle>
            <a:lvl1pPr marL="0" indent="0">
              <a:buNone/>
              <a:defRPr sz="1350" spc="225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1617" y="6303970"/>
            <a:ext cx="2261235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154" y="1546140"/>
            <a:ext cx="301752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50" spc="225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0"/>
            <a:ext cx="4062413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3" y="2799619"/>
            <a:ext cx="3484685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900" smtClean="0"/>
              <a:pPr/>
              <a:t>‹#›</a:t>
            </a:fld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12037"/>
            <a:ext cx="4422914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2262878"/>
            <a:ext cx="3938588" cy="1661297"/>
          </a:xfrm>
        </p:spPr>
        <p:txBody>
          <a:bodyPr anchor="b"/>
          <a:lstStyle>
            <a:lvl1pPr algn="l">
              <a:defRPr sz="4500" spc="225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1" y="4378141"/>
            <a:ext cx="3938588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all" spc="450" baseline="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4211" y="365132"/>
            <a:ext cx="3014042" cy="573989"/>
          </a:xfrm>
        </p:spPr>
        <p:txBody>
          <a:bodyPr lIns="0" rIns="0">
            <a:noAutofit/>
          </a:bodyPr>
          <a:lstStyle>
            <a:lvl1pPr algn="l">
              <a:defRPr sz="2400" spc="225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11" y="1263841"/>
            <a:ext cx="301404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375"/>
              </a:spcBef>
              <a:defRPr sz="1200"/>
            </a:lvl1pPr>
            <a:lvl2pPr>
              <a:lnSpc>
                <a:spcPct val="150000"/>
              </a:lnSpc>
              <a:spcBef>
                <a:spcPts val="375"/>
              </a:spcBef>
              <a:defRPr sz="1050"/>
            </a:lvl2pPr>
            <a:lvl3pPr>
              <a:lnSpc>
                <a:spcPct val="150000"/>
              </a:lnSpc>
              <a:spcBef>
                <a:spcPts val="375"/>
              </a:spcBef>
              <a:defRPr sz="1050"/>
            </a:lvl3pPr>
            <a:lvl4pPr>
              <a:lnSpc>
                <a:spcPct val="150000"/>
              </a:lnSpc>
              <a:spcBef>
                <a:spcPts val="375"/>
              </a:spcBef>
              <a:defRPr sz="900"/>
            </a:lvl4pPr>
            <a:lvl5pPr>
              <a:lnSpc>
                <a:spcPct val="150000"/>
              </a:lnSpc>
              <a:spcBef>
                <a:spcPts val="375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450" y="3651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38475" y="3651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2450" y="24225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5" y="24225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450" y="44799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38475" y="44799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6259" y="6303970"/>
            <a:ext cx="2261235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9280C9-9D18-9959-CCD5-CADE0747EB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0" y="4607137"/>
            <a:ext cx="30861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050" spc="225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9067" y="1569726"/>
            <a:ext cx="6925866" cy="2651443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1" y="1"/>
            <a:ext cx="825222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3600"/>
              <a:t>Click to edit Master title style</a:t>
            </a:r>
            <a:endParaRPr lang="en-US" sz="36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3951" y="1638300"/>
            <a:ext cx="386715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425" y="1638300"/>
            <a:ext cx="386715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32" y="3864355"/>
            <a:ext cx="3868340" cy="49450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pc="225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832" y="4531139"/>
            <a:ext cx="3868340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5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3830" y="3864355"/>
            <a:ext cx="3887391" cy="49450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pc="225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23830" y="4531139"/>
            <a:ext cx="3887391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5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1953" y="6468310"/>
            <a:ext cx="332961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1" y="1"/>
            <a:ext cx="825222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3600"/>
              <a:t>Click to edit Master title style</a:t>
            </a:r>
            <a:endParaRPr lang="en-US" sz="36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94" y="3669506"/>
            <a:ext cx="2331245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 spc="225"/>
            </a:lvl1pPr>
            <a:lvl2pPr marL="514337" indent="-171446">
              <a:buFont typeface="Wingdings" panose="05000000000000000000" pitchFamily="2" charset="2"/>
              <a:buChar char="§"/>
              <a:defRPr/>
            </a:lvl2pPr>
            <a:lvl3pPr marL="857228" indent="-171446">
              <a:buFont typeface="Wingdings" panose="05000000000000000000" pitchFamily="2" charset="2"/>
              <a:buChar char="§"/>
              <a:defRPr/>
            </a:lvl3pPr>
            <a:lvl4pPr marL="1200120" indent="-171446">
              <a:buFont typeface="Wingdings" panose="05000000000000000000" pitchFamily="2" charset="2"/>
              <a:buChar char="§"/>
              <a:defRPr/>
            </a:lvl4pPr>
            <a:lvl5pPr marL="1543012" indent="-171446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330" y="1624013"/>
            <a:ext cx="2331244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6617" y="1623219"/>
            <a:ext cx="2331244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190" y="1623219"/>
            <a:ext cx="2331244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6381" y="3681412"/>
            <a:ext cx="2331245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 spc="225"/>
            </a:lvl1pPr>
            <a:lvl2pPr marL="514337" indent="-171446">
              <a:buFont typeface="Wingdings" panose="05000000000000000000" pitchFamily="2" charset="2"/>
              <a:buChar char="§"/>
              <a:defRPr/>
            </a:lvl2pPr>
            <a:lvl3pPr marL="857228" indent="-171446">
              <a:buFont typeface="Wingdings" panose="05000000000000000000" pitchFamily="2" charset="2"/>
              <a:buChar char="§"/>
              <a:defRPr/>
            </a:lvl3pPr>
            <a:lvl4pPr marL="1200120" indent="-171446">
              <a:buFont typeface="Wingdings" panose="05000000000000000000" pitchFamily="2" charset="2"/>
              <a:buChar char="§"/>
              <a:defRPr/>
            </a:lvl4pPr>
            <a:lvl5pPr marL="1543012" indent="-171446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192" y="3681412"/>
            <a:ext cx="2331245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 spc="225"/>
            </a:lvl1pPr>
            <a:lvl2pPr marL="514337" indent="-171446">
              <a:buFont typeface="Wingdings" panose="05000000000000000000" pitchFamily="2" charset="2"/>
              <a:buChar char="§"/>
              <a:defRPr/>
            </a:lvl2pPr>
            <a:lvl3pPr marL="857228" indent="-171446">
              <a:buFont typeface="Wingdings" panose="05000000000000000000" pitchFamily="2" charset="2"/>
              <a:buChar char="§"/>
              <a:defRPr/>
            </a:lvl3pPr>
            <a:lvl4pPr marL="1200120" indent="-171446">
              <a:buFont typeface="Wingdings" panose="05000000000000000000" pitchFamily="2" charset="2"/>
              <a:buChar char="§"/>
              <a:defRPr/>
            </a:lvl4pPr>
            <a:lvl5pPr marL="1543012" indent="-171446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61953" y="6468310"/>
            <a:ext cx="332961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1" y="365132"/>
            <a:ext cx="825222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889" y="1365813"/>
            <a:ext cx="824244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  <p:sldLayoutId id="2147483681" r:id="rId12"/>
  </p:sldLayoutIdLst>
  <p:hf hdr="0" ftr="0" dt="0"/>
  <p:txStyles>
    <p:titleStyle>
      <a:lvl1pPr algn="ctr" defTabSz="685783" rtl="0" eaLnBrk="1" latinLnBrk="0" hangingPunct="1">
        <a:lnSpc>
          <a:spcPct val="10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om/en/maker/blogs/2018/how-to-pick-the-right-raspberry-pi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1AE55-9DF5-3673-EE3C-D1538B0D66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142DE-4928-26CB-B805-1213F6CB1E9F}"/>
              </a:ext>
            </a:extLst>
          </p:cNvPr>
          <p:cNvSpPr txBox="1"/>
          <p:nvPr/>
        </p:nvSpPr>
        <p:spPr>
          <a:xfrm>
            <a:off x="4572000" y="222867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Microcontroller</a:t>
            </a:r>
            <a:endParaRPr lang="en-US" sz="3600" b="1" dirty="0">
              <a:latin typeface="Garamond (Headings)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0C56AE-5962-31D1-FBD8-0450966EEB4B}"/>
              </a:ext>
            </a:extLst>
          </p:cNvPr>
          <p:cNvCxnSpPr>
            <a:cxnSpLocks/>
          </p:cNvCxnSpPr>
          <p:nvPr/>
        </p:nvCxnSpPr>
        <p:spPr>
          <a:xfrm flipH="1">
            <a:off x="4963885" y="3163078"/>
            <a:ext cx="3788229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2DBEC-BC0E-9BD3-8A99-6E51477C1C7B}"/>
              </a:ext>
            </a:extLst>
          </p:cNvPr>
          <p:cNvSpPr txBox="1"/>
          <p:nvPr/>
        </p:nvSpPr>
        <p:spPr>
          <a:xfrm>
            <a:off x="4464698" y="3517494"/>
            <a:ext cx="4679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000" b="1" dirty="0">
                <a:solidFill>
                  <a:srgbClr val="000000"/>
                </a:solidFill>
                <a:latin typeface="Garamond (Headings)"/>
                <a:cs typeface="B Nazanin" panose="00000400000000000000" pitchFamily="2" charset="-78"/>
              </a:rPr>
              <a:t>میکروکنترلر</a:t>
            </a:r>
            <a:endParaRPr lang="en-US" sz="8800" b="1" dirty="0">
              <a:latin typeface="Garamond (Headings)"/>
              <a:cs typeface="B Nazanin" panose="00000400000000000000" pitchFamily="2" charset="-78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6500BD9-B35E-A85D-5719-EE93D929BF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7778" r="277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5358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esp8266 pi architecture</a:t>
            </a:r>
            <a:endParaRPr lang="en-US" sz="3600" b="1" dirty="0">
              <a:latin typeface="Garamond (Headings)"/>
            </a:endParaRPr>
          </a:p>
        </p:txBody>
      </p:sp>
      <p:pic>
        <p:nvPicPr>
          <p:cNvPr id="4098" name="Picture 2" descr="KEYESTUDIO ESP8266 ESP-12F CH340G WiFi Module Board for Arduino NodeMcu +1M  USB Cable /Development Board /Compatible with Networking">
            <a:extLst>
              <a:ext uri="{FF2B5EF4-FFF2-40B4-BE49-F238E27FC236}">
                <a16:creationId xmlns:a16="http://schemas.microsoft.com/office/drawing/2014/main" id="{4ECFF158-B825-4B33-ACA0-A383592F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7" y="724106"/>
            <a:ext cx="7934365" cy="61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3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1BDC-4363-94C0-3AD8-CB5557E5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vs </a:t>
            </a:r>
            <a:r>
              <a:rPr lang="en-US" dirty="0" err="1"/>
              <a:t>avr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AE4C1C8-EFC5-39E5-D0C5-125F0811E8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3234" b="13234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A4A67BC-2B90-2CEE-B15E-0E3FE4D271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270" b="13270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74193-92E8-634E-F63F-EC6058B6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AD967-EABD-58F2-5AF6-F5F2D7F25C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9DC9DF-1031-54B8-4433-6AB84B0D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153AE1-E4E5-685C-7DC9-332EE0DD80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0BFAD-063F-A7F6-9199-42CF9C0F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6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نصب و راه اندازی </a:t>
            </a:r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Rasberii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73027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نصب و راه اندازی 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Arduino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494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نصب و راه اندازی </a:t>
            </a:r>
            <a:r>
              <a:rPr lang="en-US" sz="3600" b="1" dirty="0">
                <a:solidFill>
                  <a:srgbClr val="000000"/>
                </a:solidFill>
                <a:latin typeface="Garamond (Headings)"/>
              </a:rPr>
              <a:t>esp8266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0111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آموزش مختصر زبان 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0310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آموزش مختصر زبان میکروپایتون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0973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نمونه کد برای آردوینو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7339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نمونه کد 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0870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نمونه کد میکروپایتون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211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08005" y="1888146"/>
            <a:ext cx="2323969" cy="345271"/>
          </a:xfrm>
        </p:spPr>
        <p:txBody>
          <a:bodyPr/>
          <a:lstStyle/>
          <a:p>
            <a:r>
              <a:rPr lang="en-US" sz="2400" b="1" dirty="0"/>
              <a:t>raspberry</a:t>
            </a:r>
            <a:r>
              <a:rPr lang="en-US" sz="2000" b="1" dirty="0"/>
              <a:t> pi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173531" y="3562598"/>
            <a:ext cx="2058499" cy="345271"/>
          </a:xfrm>
        </p:spPr>
        <p:txBody>
          <a:bodyPr/>
          <a:lstStyle/>
          <a:p>
            <a:r>
              <a:rPr lang="en-US" sz="2400" b="1" dirty="0"/>
              <a:t>Arduino uno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02912" y="5579346"/>
            <a:ext cx="1599738" cy="257296"/>
          </a:xfrm>
        </p:spPr>
        <p:txBody>
          <a:bodyPr/>
          <a:lstStyle/>
          <a:p>
            <a:r>
              <a:rPr lang="en-US" sz="2400" b="1" dirty="0">
                <a:solidFill>
                  <a:srgbClr val="111111"/>
                </a:solidFill>
              </a:rPr>
              <a:t>esp8266</a:t>
            </a:r>
            <a:endParaRPr lang="en-US" sz="1600" b="1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984691A-1433-9BAF-7492-A5B16BD4A8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95" r="16695"/>
          <a:stretch>
            <a:fillRect/>
          </a:stretch>
        </p:blipFill>
        <p:spPr>
          <a:xfrm>
            <a:off x="222977" y="1213823"/>
            <a:ext cx="1520632" cy="152063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8FB56CD-D93C-0178-0D82-F2409267087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6695" r="16695"/>
          <a:stretch>
            <a:fillRect/>
          </a:stretch>
        </p:blipFill>
        <p:spPr>
          <a:xfrm>
            <a:off x="222977" y="3150011"/>
            <a:ext cx="1520632" cy="1520632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18ED3C1-05A9-7BCA-4C33-7B16627D5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1876" r="21876"/>
          <a:stretch>
            <a:fillRect/>
          </a:stretch>
        </p:blipFill>
        <p:spPr>
          <a:xfrm>
            <a:off x="222977" y="4947678"/>
            <a:ext cx="1520632" cy="152063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80B20-1DF4-09F9-479E-0CD09183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0021-C83C-1C9A-4324-08B5759B94B3}"/>
              </a:ext>
            </a:extLst>
          </p:cNvPr>
          <p:cNvSpPr txBox="1"/>
          <p:nvPr/>
        </p:nvSpPr>
        <p:spPr>
          <a:xfrm>
            <a:off x="76704" y="27932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Microcontroller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4863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000000"/>
                </a:solidFill>
                <a:latin typeface="Garamond (Headings)"/>
              </a:rPr>
              <a:t>D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ifferent type of Arduino</a:t>
            </a:r>
            <a:endParaRPr lang="en-US" sz="3600" b="1" dirty="0">
              <a:latin typeface="Garamond (Headings)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7BDA8E-A7E8-970D-7E95-2DBD1901A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3966"/>
              </p:ext>
            </p:extLst>
          </p:nvPr>
        </p:nvGraphicFramePr>
        <p:xfrm>
          <a:off x="84935" y="1023142"/>
          <a:ext cx="8813260" cy="5445170"/>
        </p:xfrm>
        <a:graphic>
          <a:graphicData uri="http://schemas.openxmlformats.org/drawingml/2006/table">
            <a:tbl>
              <a:tblPr/>
              <a:tblGrid>
                <a:gridCol w="1762652">
                  <a:extLst>
                    <a:ext uri="{9D8B030D-6E8A-4147-A177-3AD203B41FA5}">
                      <a16:colId xmlns:a16="http://schemas.microsoft.com/office/drawing/2014/main" val="3837240675"/>
                    </a:ext>
                  </a:extLst>
                </a:gridCol>
                <a:gridCol w="1762652">
                  <a:extLst>
                    <a:ext uri="{9D8B030D-6E8A-4147-A177-3AD203B41FA5}">
                      <a16:colId xmlns:a16="http://schemas.microsoft.com/office/drawing/2014/main" val="3989775646"/>
                    </a:ext>
                  </a:extLst>
                </a:gridCol>
                <a:gridCol w="1762652">
                  <a:extLst>
                    <a:ext uri="{9D8B030D-6E8A-4147-A177-3AD203B41FA5}">
                      <a16:colId xmlns:a16="http://schemas.microsoft.com/office/drawing/2014/main" val="3299537261"/>
                    </a:ext>
                  </a:extLst>
                </a:gridCol>
                <a:gridCol w="1762652">
                  <a:extLst>
                    <a:ext uri="{9D8B030D-6E8A-4147-A177-3AD203B41FA5}">
                      <a16:colId xmlns:a16="http://schemas.microsoft.com/office/drawing/2014/main" val="1133819723"/>
                    </a:ext>
                  </a:extLst>
                </a:gridCol>
                <a:gridCol w="1762652">
                  <a:extLst>
                    <a:ext uri="{9D8B030D-6E8A-4147-A177-3AD203B41FA5}">
                      <a16:colId xmlns:a16="http://schemas.microsoft.com/office/drawing/2014/main" val="1206836737"/>
                    </a:ext>
                  </a:extLst>
                </a:gridCol>
              </a:tblGrid>
              <a:tr h="108903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>
                          <a:effectLst/>
                          <a:latin typeface="inherit"/>
                        </a:rPr>
                        <a:t>Arduino Board</a:t>
                      </a:r>
                      <a:endParaRPr lang="en-US" sz="1800" b="0" dirty="0">
                        <a:effectLst/>
                        <a:latin typeface="inherit"/>
                      </a:endParaRP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009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9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effectLst/>
                          <a:latin typeface="inherit"/>
                        </a:rPr>
                        <a:t>Processor</a:t>
                      </a:r>
                      <a:endParaRPr lang="en-US" sz="1800" b="0">
                        <a:effectLst/>
                        <a:latin typeface="inherit"/>
                      </a:endParaRP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E09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9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effectLst/>
                          <a:latin typeface="inherit"/>
                        </a:rPr>
                        <a:t>Memory</a:t>
                      </a:r>
                      <a:endParaRPr lang="en-US" sz="1800" b="0">
                        <a:effectLst/>
                        <a:latin typeface="inherit"/>
                      </a:endParaRP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B09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2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9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effectLst/>
                          <a:latin typeface="inherit"/>
                        </a:rPr>
                        <a:t>Digital I/O</a:t>
                      </a:r>
                      <a:endParaRPr lang="en-US" sz="1800" b="0">
                        <a:effectLst/>
                        <a:latin typeface="inherit"/>
                      </a:endParaRP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C0A2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2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effectLst/>
                          <a:latin typeface="inherit"/>
                        </a:rPr>
                        <a:t>Analogue I/O</a:t>
                      </a:r>
                      <a:endParaRPr lang="en-US" sz="1800" b="0">
                        <a:effectLst/>
                        <a:latin typeface="inherit"/>
                      </a:endParaRP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00A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A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C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636548"/>
                  </a:ext>
                </a:extLst>
              </a:tr>
              <a:tr h="10890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Arduino Uno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00A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C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16Mhz ATmega328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5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2KB SRAM, 32KB flash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2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AF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14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40B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C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6 input, 0 output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90C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C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C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3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61116"/>
                  </a:ext>
                </a:extLst>
              </a:tr>
              <a:tr h="10890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Arduino Due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40C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C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3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  <a:latin typeface="inherit"/>
                        </a:rPr>
                        <a:t>84MHz AT91SAM3X8E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96KB SRAM, 512KB flash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54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C0C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3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12 input, 2 output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E03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3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30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553908"/>
                  </a:ext>
                </a:extLst>
              </a:tr>
              <a:tr h="10890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Arduino Mega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103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34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6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  <a:latin typeface="inherit"/>
                        </a:rPr>
                        <a:t>16MHz ATmega2560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703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6E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8KB SRAM, 256KB flash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404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7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54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00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7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16 input, 0 output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806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6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9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8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839833"/>
                  </a:ext>
                </a:extLst>
              </a:tr>
              <a:tr h="10890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  <a:latin typeface="inherit"/>
                        </a:rPr>
                        <a:t>Arduino Leonardo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306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6E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6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68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16MHz ATmega32u4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506E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7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6E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6E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2.5KB SRAM, 32KB flash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C07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7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7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7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  <a:latin typeface="inherit"/>
                        </a:rPr>
                        <a:t>20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F07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8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7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7C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  <a:latin typeface="inherit"/>
                        </a:rPr>
                        <a:t>12 input, 0 output</a:t>
                      </a:r>
                    </a:p>
                  </a:txBody>
                  <a:tcPr marL="20770" marR="20770" marT="10385" marB="10385" anchor="ctr">
                    <a:lnL w="12700" cap="flat" cmpd="sng" algn="ctr">
                      <a:solidFill>
                        <a:srgbClr val="508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8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8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089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7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9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000000"/>
                </a:solidFill>
                <a:latin typeface="Garamond (Headings)"/>
              </a:rPr>
              <a:t>D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ifferent type of </a:t>
            </a:r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Raspberri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 </a:t>
            </a:r>
            <a:endParaRPr lang="en-US" sz="3600" b="1" dirty="0">
              <a:latin typeface="Garamond (Headings)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27EB9F-E747-31F7-4F2B-5DC0199B9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48056"/>
              </p:ext>
            </p:extLst>
          </p:nvPr>
        </p:nvGraphicFramePr>
        <p:xfrm>
          <a:off x="84935" y="760786"/>
          <a:ext cx="8813258" cy="5707524"/>
        </p:xfrm>
        <a:graphic>
          <a:graphicData uri="http://schemas.openxmlformats.org/drawingml/2006/table">
            <a:tbl>
              <a:tblPr/>
              <a:tblGrid>
                <a:gridCol w="2027724">
                  <a:extLst>
                    <a:ext uri="{9D8B030D-6E8A-4147-A177-3AD203B41FA5}">
                      <a16:colId xmlns:a16="http://schemas.microsoft.com/office/drawing/2014/main" val="3094055755"/>
                    </a:ext>
                  </a:extLst>
                </a:gridCol>
                <a:gridCol w="498186">
                  <a:extLst>
                    <a:ext uri="{9D8B030D-6E8A-4147-A177-3AD203B41FA5}">
                      <a16:colId xmlns:a16="http://schemas.microsoft.com/office/drawing/2014/main" val="2189046412"/>
                    </a:ext>
                  </a:extLst>
                </a:gridCol>
                <a:gridCol w="2109518">
                  <a:extLst>
                    <a:ext uri="{9D8B030D-6E8A-4147-A177-3AD203B41FA5}">
                      <a16:colId xmlns:a16="http://schemas.microsoft.com/office/drawing/2014/main" val="3236441347"/>
                    </a:ext>
                  </a:extLst>
                </a:gridCol>
                <a:gridCol w="489817">
                  <a:extLst>
                    <a:ext uri="{9D8B030D-6E8A-4147-A177-3AD203B41FA5}">
                      <a16:colId xmlns:a16="http://schemas.microsoft.com/office/drawing/2014/main" val="2401437166"/>
                    </a:ext>
                  </a:extLst>
                </a:gridCol>
                <a:gridCol w="878952">
                  <a:extLst>
                    <a:ext uri="{9D8B030D-6E8A-4147-A177-3AD203B41FA5}">
                      <a16:colId xmlns:a16="http://schemas.microsoft.com/office/drawing/2014/main" val="2913377650"/>
                    </a:ext>
                  </a:extLst>
                </a:gridCol>
                <a:gridCol w="536246">
                  <a:extLst>
                    <a:ext uri="{9D8B030D-6E8A-4147-A177-3AD203B41FA5}">
                      <a16:colId xmlns:a16="http://schemas.microsoft.com/office/drawing/2014/main" val="3487040497"/>
                    </a:ext>
                  </a:extLst>
                </a:gridCol>
                <a:gridCol w="597525">
                  <a:extLst>
                    <a:ext uri="{9D8B030D-6E8A-4147-A177-3AD203B41FA5}">
                      <a16:colId xmlns:a16="http://schemas.microsoft.com/office/drawing/2014/main" val="252627198"/>
                    </a:ext>
                  </a:extLst>
                </a:gridCol>
                <a:gridCol w="489545">
                  <a:extLst>
                    <a:ext uri="{9D8B030D-6E8A-4147-A177-3AD203B41FA5}">
                      <a16:colId xmlns:a16="http://schemas.microsoft.com/office/drawing/2014/main" val="3424924535"/>
                    </a:ext>
                  </a:extLst>
                </a:gridCol>
                <a:gridCol w="687690">
                  <a:extLst>
                    <a:ext uri="{9D8B030D-6E8A-4147-A177-3AD203B41FA5}">
                      <a16:colId xmlns:a16="http://schemas.microsoft.com/office/drawing/2014/main" val="4033172666"/>
                    </a:ext>
                  </a:extLst>
                </a:gridCol>
                <a:gridCol w="498055">
                  <a:extLst>
                    <a:ext uri="{9D8B030D-6E8A-4147-A177-3AD203B41FA5}">
                      <a16:colId xmlns:a16="http://schemas.microsoft.com/office/drawing/2014/main" val="2469793387"/>
                    </a:ext>
                  </a:extLst>
                </a:gridCol>
              </a:tblGrid>
              <a:tr h="438487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Raspberry Pi Platform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RAM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Processor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USB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Ethernet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Wi-Fi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Bluetooth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HDMI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Other Video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</a:rPr>
                        <a:t>MicroSD</a:t>
                      </a:r>
                      <a:endParaRPr lang="en-US" sz="1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041878"/>
                  </a:ext>
                </a:extLst>
              </a:tr>
              <a:tr h="44756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 A+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512MB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700 MHz ARM11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 Port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DSI, Composite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358163"/>
                  </a:ext>
                </a:extLst>
              </a:tr>
              <a:tr h="64458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 B +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512MB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700 MHz ARM11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 Ports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10/100Mbps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DSI, Composite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46655"/>
                  </a:ext>
                </a:extLst>
              </a:tr>
              <a:tr h="64458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 2 B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1GB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>
                          <a:effectLst/>
                        </a:rPr>
                        <a:t> 900 MHz Quad-Core ARM Cortex-A7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 Ports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10/100Mbps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DSI, Composite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485161"/>
                  </a:ext>
                </a:extLst>
              </a:tr>
              <a:tr h="64458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 3 B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1GB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1.2 GHz, Quad-Core 64-bit ARM Cortex A53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 Ports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10/100Mbps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802.11n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4.1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DSI, Composite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7665"/>
                  </a:ext>
                </a:extLst>
              </a:tr>
              <a:tr h="64458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 3 B +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1GB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1.4 GHz 64-bit ARM Cortex A53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 Ports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300/Mbps/PoE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802.11ac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4.2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DSI, Composite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6386"/>
                  </a:ext>
                </a:extLst>
              </a:tr>
              <a:tr h="81121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 Zero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512MB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1 GHz single-core ARM11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1 Micro USB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Mini-HDMI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38900"/>
                  </a:ext>
                </a:extLst>
              </a:tr>
              <a:tr h="110584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>
                          <a:effectLst/>
                          <a:hlinkClick r:id="rId2"/>
                        </a:rPr>
                        <a:t>Raspberry Pi Zero Wireless</a:t>
                      </a:r>
                      <a:endParaRPr lang="en-US" sz="1400">
                        <a:effectLst/>
                      </a:endParaRP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512MB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 1 GHz single-core ARM11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1 Micro USB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802.11n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4.1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Mini-HDMI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 -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Yes</a:t>
                      </a:r>
                    </a:p>
                  </a:txBody>
                  <a:tcPr marL="13612" marR="13612" marT="13612" marB="1361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15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96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30649C-B2E1-AB64-EA42-2D257E6DEC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26" b="14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846FD-8925-4FE1-8BCD-4A309DC4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930" y="3084319"/>
            <a:ext cx="5447070" cy="689362"/>
          </a:xfrm>
        </p:spPr>
        <p:txBody>
          <a:bodyPr/>
          <a:lstStyle/>
          <a:p>
            <a:pPr algn="r" rtl="1"/>
            <a:r>
              <a:rPr lang="fa-IR" sz="4000" dirty="0">
                <a:cs typeface="B Nazanin" panose="00000400000000000000" pitchFamily="2" charset="-78"/>
              </a:rPr>
              <a:t>معماری میکروکنترلر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AF6D8-1E7E-A276-265A-15D5005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4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Arduino architecture</a:t>
            </a:r>
            <a:endParaRPr lang="en-US" sz="3600" b="1" dirty="0">
              <a:latin typeface="Garamond (Headings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6325-0912-9155-1020-990BE0B8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8" y="719549"/>
            <a:ext cx="8449465" cy="61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Arduino architecture</a:t>
            </a:r>
            <a:endParaRPr lang="en-US" sz="3600" b="1" dirty="0">
              <a:latin typeface="Garamond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40F83-4011-FF9D-975B-15B2EFC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387"/>
            <a:ext cx="9136649" cy="51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Raspberri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 architecture</a:t>
            </a:r>
            <a:endParaRPr lang="en-US" sz="3600" b="1" dirty="0">
              <a:latin typeface="Garamond (Headings)"/>
            </a:endParaRPr>
          </a:p>
        </p:txBody>
      </p:sp>
      <p:pic>
        <p:nvPicPr>
          <p:cNvPr id="3076" name="Picture 4" descr="Meet Raspberry Pi | Getting started with Raspberry Pi | Coding projects for  kids and teens">
            <a:extLst>
              <a:ext uri="{FF2B5EF4-FFF2-40B4-BE49-F238E27FC236}">
                <a16:creationId xmlns:a16="http://schemas.microsoft.com/office/drawing/2014/main" id="{F2DCECB3-8397-57B1-84D5-9EC88D56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8670"/>
            <a:ext cx="9143999" cy="578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5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Raspberri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 architecture</a:t>
            </a:r>
            <a:endParaRPr lang="en-US" sz="3600" b="1" dirty="0">
              <a:latin typeface="Garamond (Headings)"/>
            </a:endParaRPr>
          </a:p>
        </p:txBody>
      </p:sp>
      <p:pic>
        <p:nvPicPr>
          <p:cNvPr id="3074" name="Picture 2" descr="Raspberry Pi Documentation - Raspberry Pi hardware">
            <a:extLst>
              <a:ext uri="{FF2B5EF4-FFF2-40B4-BE49-F238E27FC236}">
                <a16:creationId xmlns:a16="http://schemas.microsoft.com/office/drawing/2014/main" id="{3432F636-5069-2452-84ED-7A1C8A2F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6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694</TotalTime>
  <Words>335</Words>
  <Application>Microsoft Office PowerPoint</Application>
  <PresentationFormat>On-screen Show (4:3)</PresentationFormat>
  <Paragraphs>147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Garamond (Headings)</vt:lpstr>
      <vt:lpstr>inherit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معماری میکروکنترلر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Arm vs avr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farzin</dc:creator>
  <cp:lastModifiedBy>farzin</cp:lastModifiedBy>
  <cp:revision>29</cp:revision>
  <dcterms:created xsi:type="dcterms:W3CDTF">2023-06-10T17:44:25Z</dcterms:created>
  <dcterms:modified xsi:type="dcterms:W3CDTF">2023-07-18T10:32:47Z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